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74" r:id="rId4"/>
    <p:sldId id="258" r:id="rId5"/>
    <p:sldId id="263" r:id="rId6"/>
    <p:sldId id="271" r:id="rId7"/>
    <p:sldId id="272" r:id="rId8"/>
    <p:sldId id="267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3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7909" y="2496703"/>
            <a:ext cx="489065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3200" b="1" dirty="0"/>
              <a:t>PSIKOLOGI KLINIS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799" y="3303104"/>
            <a:ext cx="6012874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/>
              <a:t>PSIKOFARMAKOLOGI</a:t>
            </a:r>
          </a:p>
        </p:txBody>
      </p:sp>
    </p:spTree>
    <p:extLst>
      <p:ext uri="{BB962C8B-B14F-4D97-AF65-F5344CB8AC3E}">
        <p14:creationId xmlns:p14="http://schemas.microsoft.com/office/powerpoint/2010/main" val="226481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287" y="1150236"/>
            <a:ext cx="8897565" cy="872528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Pengelompokkan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Psikotropika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40316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Maramis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mengelompokkan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psikotropik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Penenang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tranquilizer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cemas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tegang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agitasi</a:t>
            </a:r>
            <a:endParaRPr lang="en-US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Neuroleptik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melumpuhkan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saraf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antischizophrenia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psikosa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cemas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tegang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n-US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agitasi</a:t>
            </a:r>
            <a:endParaRPr lang="en-US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Anti-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depresan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timoleptika</a:t>
            </a:r>
            <a:r>
              <a:rPr lang="en-US" i="1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thimeretika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timoleptika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menurunkan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depresi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cemas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tegang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agitasi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thimeretika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depresi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mengaktivasi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endParaRPr lang="id-ID" dirty="0">
              <a:solidFill>
                <a:schemeClr val="tx1"/>
              </a:solidFill>
              <a:latin typeface="Bell MT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dirty="0">
              <a:solidFill>
                <a:schemeClr val="tx1"/>
              </a:solidFill>
              <a:latin typeface="Bell MT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Psikomimetika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meniru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psikosis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ditimbulkan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gejala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psikotik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i="1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reversibel</a:t>
            </a:r>
            <a:r>
              <a:rPr lang="en-US" dirty="0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dirty="0"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LSD </a:t>
            </a:r>
            <a:r>
              <a:rPr lang="en-US" dirty="0" err="1"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Bell MT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Mescalin</a:t>
            </a:r>
            <a:endParaRPr lang="en-US" dirty="0">
              <a:latin typeface="Bell MT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d-ID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10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Pendekatan Medik, Biopsikologi dan Psikofarmakologi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546" y="2216727"/>
            <a:ext cx="10612582" cy="365760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d-ID" dirty="0"/>
          </a:p>
          <a:p>
            <a:pPr marL="0" indent="0" algn="just">
              <a:buNone/>
            </a:pPr>
            <a:r>
              <a:rPr lang="id-ID" sz="8000" dirty="0"/>
              <a:t>Bidang kajian yang membahas kedekatan antara psikologi dan biologi diberi nama beragam. Pinel memperkenalkan bidang kajian yang dinamakan biopsikolog. Bidang ini mengkaji dasar-dasar biologis perilaku.</a:t>
            </a:r>
          </a:p>
          <a:p>
            <a:pPr marL="0" indent="0" algn="just">
              <a:buNone/>
            </a:pPr>
            <a:r>
              <a:rPr lang="id-ID" sz="8000" dirty="0"/>
              <a:t>Biopsikologi terdiri dari 5 kajian yang lebih khusus, yaitu:</a:t>
            </a:r>
          </a:p>
          <a:p>
            <a:pPr marL="0" indent="0">
              <a:buNone/>
            </a:pPr>
            <a:endParaRPr lang="id-ID" sz="8000" dirty="0"/>
          </a:p>
          <a:p>
            <a:pPr marL="0" indent="0">
              <a:buNone/>
            </a:pPr>
            <a:r>
              <a:rPr lang="id-ID" sz="8000" dirty="0"/>
              <a:t>1. Psikologi faal (</a:t>
            </a:r>
            <a:r>
              <a:rPr lang="id-ID" sz="8000" i="1" dirty="0"/>
              <a:t>physiological psychology</a:t>
            </a:r>
            <a:r>
              <a:rPr lang="id-ID" sz="8000" dirty="0"/>
              <a:t>)</a:t>
            </a:r>
          </a:p>
          <a:p>
            <a:pPr marL="0" indent="0">
              <a:buNone/>
            </a:pPr>
            <a:r>
              <a:rPr lang="id-ID" sz="8000" dirty="0"/>
              <a:t>2. Psikofarmakologi</a:t>
            </a:r>
          </a:p>
          <a:p>
            <a:pPr marL="0" indent="0">
              <a:buNone/>
            </a:pPr>
            <a:r>
              <a:rPr lang="id-ID" sz="8000" dirty="0"/>
              <a:t>3. Neuropsikologi</a:t>
            </a:r>
          </a:p>
          <a:p>
            <a:pPr marL="0" indent="0">
              <a:buNone/>
            </a:pPr>
            <a:r>
              <a:rPr lang="id-ID" sz="8000" dirty="0"/>
              <a:t>4. Psikofisiologi</a:t>
            </a:r>
          </a:p>
          <a:p>
            <a:pPr marL="0" indent="0">
              <a:buNone/>
            </a:pPr>
            <a:r>
              <a:rPr lang="id-ID" sz="8000" dirty="0"/>
              <a:t>5. Psikologi komparatif</a:t>
            </a:r>
          </a:p>
        </p:txBody>
      </p:sp>
    </p:spTree>
    <p:extLst>
      <p:ext uri="{BB962C8B-B14F-4D97-AF65-F5344CB8AC3E}">
        <p14:creationId xmlns:p14="http://schemas.microsoft.com/office/powerpoint/2010/main" val="6480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Neuron, Synaps dan Neutransmitter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21B5776-3C1B-48F9-A7A6-12A808DF64DA}"/>
              </a:ext>
            </a:extLst>
          </p:cNvPr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46" y="2167861"/>
            <a:ext cx="5334000" cy="469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2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411" y="572963"/>
            <a:ext cx="8547189" cy="930255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Jiwa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Obat-obat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Psikotropik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62545" y="2438399"/>
            <a:ext cx="5431674" cy="365760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Olson (1993)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penyaluran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listrik-kimiawi-listrik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antarneuron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membedakannya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peristiwa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menyebabkannya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NT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reseptor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pascasinaps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postsynaptic receptor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401781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neuron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terangsang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hyperexcitable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neurotransmitter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reseptor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pascasinaps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postsynaptic receptor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85455" y="2336800"/>
            <a:ext cx="5815445" cy="3975100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7326923" y="2215662"/>
            <a:ext cx="70339" cy="453683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493000" y="2336800"/>
            <a:ext cx="4305300" cy="3703782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846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30206" y="317781"/>
            <a:ext cx="11509353" cy="8794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psikotropika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dokter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000" dirty="0"/>
            </a:br>
            <a:endParaRPr lang="id-ID" sz="2000" dirty="0"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687951" y="1447801"/>
            <a:ext cx="9409539" cy="1651000"/>
          </a:xfrm>
          <a:prstGeom prst="rect">
            <a:avLst/>
          </a:prstGeom>
        </p:spPr>
        <p:txBody>
          <a:bodyPr/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en-US" dirty="0"/>
              <a:t>Ada </a:t>
            </a:r>
            <a:r>
              <a:rPr lang="en-US" dirty="0" err="1"/>
              <a:t>kalanya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yang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alas an </a:t>
            </a:r>
            <a:r>
              <a:rPr lang="en-US" dirty="0" err="1"/>
              <a:t>terganggu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rasa </a:t>
            </a:r>
            <a:r>
              <a:rPr lang="en-US" dirty="0" err="1"/>
              <a:t>kantuk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psikotropika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melalaikan</a:t>
            </a:r>
            <a:r>
              <a:rPr lang="en-US" dirty="0"/>
              <a:t> </a:t>
            </a:r>
            <a:r>
              <a:rPr lang="en-US" dirty="0" err="1"/>
              <a:t>psikoterapi</a:t>
            </a:r>
            <a:r>
              <a:rPr lang="en-US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lain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psikotropika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.</a:t>
            </a:r>
            <a:endParaRPr lang="en-ID" dirty="0"/>
          </a:p>
          <a:p>
            <a:pPr marL="0" indent="0" algn="just">
              <a:buFont typeface="Corbel" panose="020B0503020204020204" pitchFamily="34" charset="0"/>
              <a:buNone/>
            </a:pPr>
            <a:endParaRPr lang="id-ID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978345" y="1216953"/>
            <a:ext cx="35169" cy="5641047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43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Gejala sasaran dalam pengobatan gangguan jiwa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91590" y="2382980"/>
            <a:ext cx="4160520" cy="3657601"/>
          </a:xfrm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id-ID" b="1" dirty="0"/>
              <a:t>Gangguan depresi :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Simtom neurovegetatif (tidur,nafsu makan dll)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Simtom psikomotor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Perubahan suasan hati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Perubahan konsentrasi atensi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Simtom psikotik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Pikiran depresif, rasa bersalah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id-ID" b="1" dirty="0"/>
              <a:t>Gangguan Mania :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Kegiatan psikomotor yang tinggi</a:t>
            </a:r>
          </a:p>
          <a:p>
            <a:pPr marL="457200" indent="-457200">
              <a:buFont typeface="+mj-lt"/>
              <a:buAutoNum type="arabicPeriod"/>
            </a:pPr>
            <a:r>
              <a:rPr lang="id-ID" i="1" dirty="0"/>
              <a:t>Pressure of speech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Kurang tidur</a:t>
            </a:r>
          </a:p>
        </p:txBody>
      </p:sp>
    </p:spTree>
    <p:extLst>
      <p:ext uri="{BB962C8B-B14F-4D97-AF65-F5344CB8AC3E}">
        <p14:creationId xmlns:p14="http://schemas.microsoft.com/office/powerpoint/2010/main" val="302777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Gejala sasaran dalam pengobatan gangguan jiwa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2363" y="2286000"/>
            <a:ext cx="5445528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/>
              <a:t>Gangguan psikosis </a:t>
            </a:r>
          </a:p>
          <a:p>
            <a:pPr marL="0" indent="0">
              <a:buNone/>
            </a:pPr>
            <a:r>
              <a:rPr lang="id-ID" dirty="0"/>
              <a:t>Berhubungan dengan :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 simtom arousal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afek aktivitas psikomotor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 pikiran dan penyesuaian formal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2078" y="2327563"/>
            <a:ext cx="4160520" cy="36576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/>
              <a:t>Gangguan cemas</a:t>
            </a:r>
          </a:p>
          <a:p>
            <a:pPr marL="0" indent="0">
              <a:buNone/>
            </a:pPr>
            <a:r>
              <a:rPr lang="id-ID" dirty="0"/>
              <a:t>Sasaran dari gangguan cemas adalah pengalaman subjektif yang ditandai oleh kekhawatiran, keresahan juga adanya ketegangan motorik.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Gangguan cemas spesifik terdiri dari: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Gangguan cemas umum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Gangguan panik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Fobia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Obsessive Compulsive Disorder</a:t>
            </a:r>
          </a:p>
        </p:txBody>
      </p:sp>
    </p:spTree>
    <p:extLst>
      <p:ext uri="{BB962C8B-B14F-4D97-AF65-F5344CB8AC3E}">
        <p14:creationId xmlns:p14="http://schemas.microsoft.com/office/powerpoint/2010/main" val="21763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9842" y="1171906"/>
            <a:ext cx="6775940" cy="930255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Psikotropika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635" y="2378535"/>
            <a:ext cx="9260165" cy="344037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psikotropika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bermacam-macam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hipotensi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ortostatik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darah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turun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berdiri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Ada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gejala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neurologik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lain:</a:t>
            </a:r>
          </a:p>
          <a:p>
            <a:pPr lvl="0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Tremor</a:t>
            </a:r>
          </a:p>
          <a:p>
            <a:pPr lvl="0"/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Parkinsonisme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Gejala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parkinson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kecil-kecil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kaku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Dyskinesia: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lidah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terkendali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menelan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28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833" y="1344200"/>
            <a:ext cx="8897565" cy="1066491"/>
          </a:xfrm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autonomik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vegetatif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hormonal,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313709"/>
            <a:ext cx="4160520" cy="444730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Mengantuk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Lelah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Mulut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kering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Tachycardia 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detak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jantung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Sukar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kencing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Konstipasi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sukar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buang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air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menstruasi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mabuk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Penurunan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potensi</a:t>
            </a:r>
            <a:r>
              <a:rPr lang="en-US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seks</a:t>
            </a:r>
            <a:endParaRPr lang="en-US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400"/>
            <a:ext cx="4160520" cy="250767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id-ID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gejala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psikiatrik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hipomanik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gembira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berlebihan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terlihatnya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sindroma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otak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alergi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naik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ikterus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kuning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2101004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317</TotalTime>
  <Words>597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Bell MT</vt:lpstr>
      <vt:lpstr>Calibri</vt:lpstr>
      <vt:lpstr>Century Schoolbook</vt:lpstr>
      <vt:lpstr>Corbel</vt:lpstr>
      <vt:lpstr>Times New Roman</vt:lpstr>
      <vt:lpstr>Feathered</vt:lpstr>
      <vt:lpstr>PowerPoint Presentation</vt:lpstr>
      <vt:lpstr>Pendekatan Medik, Biopsikologi dan Psikofarmakologi </vt:lpstr>
      <vt:lpstr>Neuron, Synaps dan Neutransmitter</vt:lpstr>
      <vt:lpstr>Penyakit Jiwa, Neurotransmisi, dan Penggunaan Obat-obat Psikotropik</vt:lpstr>
      <vt:lpstr>PowerPoint Presentation</vt:lpstr>
      <vt:lpstr>Gejala sasaran dalam pengobatan gangguan jiwa</vt:lpstr>
      <vt:lpstr>Gejala sasaran dalam pengobatan gangguan jiwa</vt:lpstr>
      <vt:lpstr>Efek Samping Obat Psikotropika</vt:lpstr>
      <vt:lpstr>Efek samping lain adalah gangguan autonomik, vegetatif, atau hormonal, seperti: </vt:lpstr>
      <vt:lpstr>Pengelompokkan Obat Psikotropika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 Gamer</dc:creator>
  <cp:lastModifiedBy>USER</cp:lastModifiedBy>
  <cp:revision>22</cp:revision>
  <dcterms:created xsi:type="dcterms:W3CDTF">2019-12-14T13:18:48Z</dcterms:created>
  <dcterms:modified xsi:type="dcterms:W3CDTF">2025-10-07T07:35:07Z</dcterms:modified>
</cp:coreProperties>
</file>